
<file path=[Content_Types].xml><?xml version="1.0" encoding="utf-8"?>
<Types xmlns="http://schemas.openxmlformats.org/package/2006/content-types"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deda61c2b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3deda61c2b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4d87014b26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4d87014b26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4c8bb3e73a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4c8bb3e73a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4d87014b26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4d87014b26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d87014b26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d87014b26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4d87014b26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4d87014b26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4d87014b26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4d87014b26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4d87014b26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4d87014b26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4d87014b26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4d87014b26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4d87014b26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4d87014b26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4c8bb3e73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4c8bb3e73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4d87014b26_2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4d87014b26_2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3deda61c2b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3deda61c2b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4d87014b26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4d87014b26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4d87014b26_2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4d87014b26_2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4c8bb3e73a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4c8bb3e73a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4d87014b26_2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4d87014b26_2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4c872b209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4c872b209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4d87014b26_2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4d87014b26_2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4c8bb3e73a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4c8bb3e73a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deda61c2b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deda61c2b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4d87014b26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4d87014b26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4d87014b26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4d87014b26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4d87014b26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4d87014b26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4d87014b26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4d87014b26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4d87014b26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4d87014b26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Relationship Id="rId4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png"/><Relationship Id="rId4" Type="http://schemas.openxmlformats.org/officeDocument/2006/relationships/image" Target="../media/image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.png"/><Relationship Id="rId4" Type="http://schemas.openxmlformats.org/officeDocument/2006/relationships/image" Target="../media/image2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github.com/alpheios-project/embed-lib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://alpheios.net/alpheios-texts/Perseus.text.1999.02.0066/book1_poem1.html" TargetMode="External"/><Relationship Id="rId4" Type="http://schemas.openxmlformats.org/officeDocument/2006/relationships/hyperlink" Target="http://alpheios.net/alpheios-texts/Perseus.text.1999.02.0066/book1_poem2.html" TargetMode="External"/><Relationship Id="rId5" Type="http://schemas.openxmlformats.org/officeDocument/2006/relationships/hyperlink" Target="http://alpheios.net/alpheios-texts/Perseus.text.1999.02.0066/book1_poem2.html" TargetMode="External"/><Relationship Id="rId6" Type="http://schemas.openxmlformats.org/officeDocument/2006/relationships/hyperlink" Target="http://texts.alpheios.net/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://www.hs-augsburg.de/~harsch/graeca/Chronologia/S_ante08/Homeros/hom_od01.html" TargetMode="External"/><Relationship Id="rId4" Type="http://schemas.openxmlformats.org/officeDocument/2006/relationships/hyperlink" Target="http://alpheios.net/alpheios-texts/Perseus.text.1999.01.0135/book1_card1.html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chrome.google.com/webstore/detail/alpheios-reading-tools/apkmkeppocbbebomnhdmhfenfifkhjfd" TargetMode="External"/><Relationship Id="rId4" Type="http://schemas.openxmlformats.org/officeDocument/2006/relationships/hyperlink" Target="https://addons.mozilla.org/en-US/firefox/addon/alpheios-reading-tools/" TargetMode="External"/><Relationship Id="rId5" Type="http://schemas.openxmlformats.org/officeDocument/2006/relationships/hyperlink" Target="https://itunes.apple.com/us/app/alpheios-reading-tools/id1446884649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0" y="397750"/>
            <a:ext cx="8520600" cy="2399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Alpheios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For Reading and Word Study</a:t>
            </a:r>
            <a:endParaRPr sz="4800"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47520"/>
            <a:ext cx="8520600" cy="135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Bridget Almas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SunoikisisDC 2018-2019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January 17, 2019</a:t>
            </a:r>
            <a:endParaRPr/>
          </a:p>
        </p:txBody>
      </p:sp>
      <p:sp>
        <p:nvSpPr>
          <p:cNvPr id="56" name="Google Shape;56;p13"/>
          <p:cNvSpPr txBox="1"/>
          <p:nvPr/>
        </p:nvSpPr>
        <p:spPr>
          <a:xfrm>
            <a:off x="134100" y="4594350"/>
            <a:ext cx="10593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@Alpheios</a:t>
            </a:r>
            <a:endParaRPr/>
          </a:p>
        </p:txBody>
      </p:sp>
      <p:sp>
        <p:nvSpPr>
          <p:cNvPr id="57" name="Google Shape;57;p13"/>
          <p:cNvSpPr txBox="1"/>
          <p:nvPr/>
        </p:nvSpPr>
        <p:spPr>
          <a:xfrm>
            <a:off x="7628950" y="4594350"/>
            <a:ext cx="14262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@BridgetAlmas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650" y="742745"/>
            <a:ext cx="8520598" cy="4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22"/>
          <p:cNvSpPr txBox="1"/>
          <p:nvPr>
            <p:ph type="title"/>
          </p:nvPr>
        </p:nvSpPr>
        <p:spPr>
          <a:xfrm>
            <a:off x="311700" y="757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Read Fuller Definitions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85800"/>
            <a:ext cx="8839199" cy="4270678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3"/>
          <p:cNvSpPr txBox="1"/>
          <p:nvPr>
            <p:ph type="title"/>
          </p:nvPr>
        </p:nvSpPr>
        <p:spPr>
          <a:xfrm>
            <a:off x="311700" y="757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Examine Inflection Tables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4"/>
          <p:cNvSpPr txBox="1"/>
          <p:nvPr>
            <p:ph type="title"/>
          </p:nvPr>
        </p:nvSpPr>
        <p:spPr>
          <a:xfrm>
            <a:off x="311700" y="757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Lookup any word</a:t>
            </a:r>
            <a:endParaRPr/>
          </a:p>
        </p:txBody>
      </p:sp>
      <p:pic>
        <p:nvPicPr>
          <p:cNvPr id="124" name="Google Shape;12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98475" y="648475"/>
            <a:ext cx="2161742" cy="4190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3275" y="947738"/>
            <a:ext cx="5238750" cy="324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5"/>
          <p:cNvSpPr txBox="1"/>
          <p:nvPr>
            <p:ph type="title"/>
          </p:nvPr>
        </p:nvSpPr>
        <p:spPr>
          <a:xfrm>
            <a:off x="311700" y="757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Open Panel Tools</a:t>
            </a:r>
            <a:endParaRPr/>
          </a:p>
        </p:txBody>
      </p:sp>
      <p:pic>
        <p:nvPicPr>
          <p:cNvPr id="131" name="Google Shape;13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9000" y="689250"/>
            <a:ext cx="5315061" cy="41902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2" name="Google Shape;132;p25"/>
          <p:cNvCxnSpPr/>
          <p:nvPr/>
        </p:nvCxnSpPr>
        <p:spPr>
          <a:xfrm flipH="1">
            <a:off x="6199725" y="3079100"/>
            <a:ext cx="1004700" cy="171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6"/>
          <p:cNvSpPr txBox="1"/>
          <p:nvPr>
            <p:ph type="title"/>
          </p:nvPr>
        </p:nvSpPr>
        <p:spPr>
          <a:xfrm>
            <a:off x="311700" y="757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Browse Full Grammar</a:t>
            </a:r>
            <a:endParaRPr/>
          </a:p>
        </p:txBody>
      </p:sp>
      <p:pic>
        <p:nvPicPr>
          <p:cNvPr id="138" name="Google Shape;13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1375" y="706425"/>
            <a:ext cx="2803390" cy="4190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7"/>
          <p:cNvSpPr txBox="1"/>
          <p:nvPr>
            <p:ph type="title"/>
          </p:nvPr>
        </p:nvSpPr>
        <p:spPr>
          <a:xfrm>
            <a:off x="311700" y="757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Browse Full Inflection Tables</a:t>
            </a:r>
            <a:endParaRPr/>
          </a:p>
        </p:txBody>
      </p:sp>
      <p:pic>
        <p:nvPicPr>
          <p:cNvPr id="144" name="Google Shape;14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49200" y="792275"/>
            <a:ext cx="2223586" cy="4190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28"/>
          <p:cNvPicPr preferRelativeResize="0"/>
          <p:nvPr/>
        </p:nvPicPr>
        <p:blipFill rotWithShape="1">
          <a:blip r:embed="rId3">
            <a:alphaModFix/>
          </a:blip>
          <a:srcRect b="0" l="29955" r="13332" t="0"/>
          <a:stretch/>
        </p:blipFill>
        <p:spPr>
          <a:xfrm>
            <a:off x="592575" y="763075"/>
            <a:ext cx="4198949" cy="4265224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8"/>
          <p:cNvSpPr txBox="1"/>
          <p:nvPr>
            <p:ph type="title"/>
          </p:nvPr>
        </p:nvSpPr>
        <p:spPr>
          <a:xfrm>
            <a:off x="311700" y="757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Configure Preferences</a:t>
            </a:r>
            <a:endParaRPr/>
          </a:p>
        </p:txBody>
      </p:sp>
      <p:pic>
        <p:nvPicPr>
          <p:cNvPr id="151" name="Google Shape;151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43924" y="800875"/>
            <a:ext cx="4029075" cy="3781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Change Language Defaults</a:t>
            </a:r>
            <a:endParaRPr/>
          </a:p>
        </p:txBody>
      </p:sp>
      <p:pic>
        <p:nvPicPr>
          <p:cNvPr id="157" name="Google Shape;15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0288" y="1838325"/>
            <a:ext cx="4543425" cy="1466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Choose Lexicon(s)</a:t>
            </a:r>
            <a:endParaRPr/>
          </a:p>
        </p:txBody>
      </p:sp>
      <p:pic>
        <p:nvPicPr>
          <p:cNvPr id="163" name="Google Shape;16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60275" y="1135775"/>
            <a:ext cx="2750088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Enable Lemma Translations (Latin, experimental)</a:t>
            </a:r>
            <a:endParaRPr/>
          </a:p>
        </p:txBody>
      </p:sp>
      <p:pic>
        <p:nvPicPr>
          <p:cNvPr id="169" name="Google Shape;16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513" y="1143663"/>
            <a:ext cx="4181475" cy="1362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1338" y="1281750"/>
            <a:ext cx="4267211" cy="3520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are the Alpheios Reading Tools?</a:t>
            </a:r>
            <a:endParaRPr/>
          </a:p>
        </p:txBody>
      </p:sp>
      <p:sp>
        <p:nvSpPr>
          <p:cNvPr id="63" name="Google Shape;63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Tools for making learning and reading classical texts as efficient and enjoyable as possible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Currently manifested as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</a:t>
            </a:r>
            <a:r>
              <a:rPr lang="en"/>
              <a:t>rowser Extensions  (Chrome, Safari and Firefox)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Embeddable javascript library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with Google Docs</a:t>
            </a:r>
            <a:endParaRPr/>
          </a:p>
        </p:txBody>
      </p:sp>
      <p:pic>
        <p:nvPicPr>
          <p:cNvPr id="176" name="Google Shape;17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0600" y="1017725"/>
            <a:ext cx="6712035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Embed for use with your own site</a:t>
            </a:r>
            <a:endParaRPr/>
          </a:p>
        </p:txBody>
      </p:sp>
      <p:pic>
        <p:nvPicPr>
          <p:cNvPr id="182" name="Google Shape;18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9350" y="1017725"/>
            <a:ext cx="7879280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4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Enhance with Linguistic Annotations</a:t>
            </a:r>
            <a:endParaRPr/>
          </a:p>
        </p:txBody>
      </p:sp>
      <p:pic>
        <p:nvPicPr>
          <p:cNvPr id="188" name="Google Shape;188;p34"/>
          <p:cNvPicPr preferRelativeResize="0"/>
          <p:nvPr/>
        </p:nvPicPr>
        <p:blipFill rotWithShape="1">
          <a:blip r:embed="rId3">
            <a:alphaModFix/>
          </a:blip>
          <a:srcRect b="5127" l="0" r="0" t="7961"/>
          <a:stretch/>
        </p:blipFill>
        <p:spPr>
          <a:xfrm>
            <a:off x="54400" y="770600"/>
            <a:ext cx="9035200" cy="425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Annotation Integration Requirements</a:t>
            </a:r>
            <a:endParaRPr/>
          </a:p>
        </p:txBody>
      </p:sp>
      <p:sp>
        <p:nvSpPr>
          <p:cNvPr id="194" name="Google Shape;194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Treebanks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Treebank data aligned at the sentence and word level, adhering to Perseus/Alpheios schema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Using an Arethusa-supported tagset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Accessible via Arethusa and Webservice</a:t>
            </a:r>
            <a:endParaRPr/>
          </a:p>
          <a:p>
            <a:pPr indent="0" lvl="0" marL="9144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Translation Alignments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Word-aligned translation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Alignments embedded in HTML markup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(more information available at </a:t>
            </a:r>
            <a:r>
              <a:rPr lang="en" sz="1400" u="sng">
                <a:solidFill>
                  <a:schemeClr val="accent5"/>
                </a:solidFill>
                <a:hlinkClick r:id="rId3"/>
              </a:rPr>
              <a:t>https://github.com/alpheios-project/embed-lib</a:t>
            </a:r>
            <a:r>
              <a:rPr lang="en" sz="1400"/>
              <a:t>)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 Texts with Integrated Annotations</a:t>
            </a:r>
            <a:endParaRPr/>
          </a:p>
        </p:txBody>
      </p:sp>
      <p:sp>
        <p:nvSpPr>
          <p:cNvPr id="200" name="Google Shape;200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With Treebanks and Translation Alignments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Homer, Odyssey Book 1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http://alpheios.net/alpheios-texts/Perseus.text.1999.01.0135/book1_card1.html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Propertius, Elegies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 u="sng">
                <a:solidFill>
                  <a:schemeClr val="hlink"/>
                </a:solidFill>
                <a:hlinkClick r:id="rId3"/>
              </a:rPr>
              <a:t>http://alpheios.net/alpheios-texts/Perseus.text.1999.02.0066/book1_poem1.html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 u="sng">
                <a:solidFill>
                  <a:schemeClr val="hlink"/>
                </a:solidFill>
                <a:hlinkClick r:id="rId4"/>
              </a:rPr>
              <a:t>http://alpheios.net/alpheios-texts/Perseus.text.1999.02.0066/book1_poem2.htm</a:t>
            </a:r>
            <a:r>
              <a:rPr lang="en" u="sng">
                <a:solidFill>
                  <a:schemeClr val="hlink"/>
                </a:solidFill>
                <a:hlinkClick r:id="rId5"/>
              </a:rPr>
              <a:t>l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With Treebanks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Various at </a:t>
            </a:r>
            <a:r>
              <a:rPr lang="en" u="sng">
                <a:solidFill>
                  <a:schemeClr val="hlink"/>
                </a:solidFill>
                <a:hlinkClick r:id="rId6"/>
              </a:rPr>
              <a:t>http://texts.alpheios.net/</a:t>
            </a:r>
            <a:endParaRPr/>
          </a:p>
          <a:p>
            <a:pPr indent="0" lvl="0" marL="9144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Coming Soon</a:t>
            </a:r>
            <a:endParaRPr/>
          </a:p>
        </p:txBody>
      </p:sp>
      <p:sp>
        <p:nvSpPr>
          <p:cNvPr id="206" name="Google Shape;206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User Wordlists (with context)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Usage Examples (starting with Latin)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Mobile UI (hosted texts)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38"/>
          <p:cNvPicPr preferRelativeResize="0"/>
          <p:nvPr/>
        </p:nvPicPr>
        <p:blipFill rotWithShape="1">
          <a:blip r:embed="rId3">
            <a:alphaModFix/>
          </a:blip>
          <a:srcRect b="0" l="0" r="8265" t="0"/>
          <a:stretch/>
        </p:blipFill>
        <p:spPr>
          <a:xfrm>
            <a:off x="71250" y="872100"/>
            <a:ext cx="8878475" cy="367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Exercise</a:t>
            </a:r>
            <a:endParaRPr/>
          </a:p>
        </p:txBody>
      </p:sp>
      <p:sp>
        <p:nvSpPr>
          <p:cNvPr id="217" name="Google Shape;217;p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Use Alpheios with an unannotated Odyssey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E.g.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http://www.hs-augsburg.de/~harsch/graeca/Chronologia/S_ante08/Homeros/hom_od01.html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Select </a:t>
            </a:r>
            <a:r>
              <a:rPr b="1" lang="en"/>
              <a:t>πολύτροπον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Note morphology, definitions, inflections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Use Alpheios an annotated Odyssey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 u="sng">
                <a:solidFill>
                  <a:schemeClr val="hlink"/>
                </a:solidFill>
                <a:hlinkClick r:id="rId4"/>
              </a:rPr>
              <a:t>http://alpheios.net/alpheios-texts/Perseus.text.1999.01.0135/book1_card1.html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Select </a:t>
            </a:r>
            <a:r>
              <a:rPr b="1" lang="en"/>
              <a:t>πολύτροπον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Note disambiguated inflection, aligned translation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View sentence diagram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do they do?</a:t>
            </a:r>
            <a:endParaRPr/>
          </a:p>
        </p:txBody>
      </p:sp>
      <p:sp>
        <p:nvSpPr>
          <p:cNvPr id="69" name="Google Shape;69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Enhance any text you read in the browser with clickable access to: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dictionary entries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morphological analyses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inflection tables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grammars 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Latin and Ancient Greek are fully supported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Partial support for Classical Arabic and Persian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Installation (</a:t>
            </a:r>
            <a:r>
              <a:rPr lang="en" sz="2400"/>
              <a:t>https://alpheios.net)</a:t>
            </a:r>
            <a:endParaRPr/>
          </a:p>
        </p:txBody>
      </p:sp>
      <p:pic>
        <p:nvPicPr>
          <p:cNvPr id="75" name="Google Shape;7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6400" y="1152475"/>
            <a:ext cx="6302823" cy="3213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Installation (direct links)</a:t>
            </a:r>
            <a:endParaRPr/>
          </a:p>
        </p:txBody>
      </p:sp>
      <p:sp>
        <p:nvSpPr>
          <p:cNvPr id="81" name="Google Shape;81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Chrome: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https://chrome.google.com/webstore/detail/alpheios-reading-tools/apkmkeppocbbebomnhdmhfenfifkhjfd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Firefox: </a:t>
            </a:r>
            <a:r>
              <a:rPr lang="en" u="sng">
                <a:solidFill>
                  <a:schemeClr val="hlink"/>
                </a:solidFill>
                <a:hlinkClick r:id="rId4"/>
              </a:rPr>
              <a:t>https://addons.mozilla.org/en-US/firefox/addon/alpheios-reading-tools/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Safari:    </a:t>
            </a:r>
            <a:r>
              <a:rPr lang="en" u="sng">
                <a:solidFill>
                  <a:schemeClr val="hlink"/>
                </a:solidFill>
                <a:hlinkClick r:id="rId5"/>
              </a:rPr>
              <a:t>https://itunes.apple.com/us/app/alpheios-reading-tools/id1446884649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Navigate to any page and Activate</a:t>
            </a:r>
            <a:endParaRPr/>
          </a:p>
        </p:txBody>
      </p:sp>
      <p:pic>
        <p:nvPicPr>
          <p:cNvPr id="87" name="Google Shape;8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3738" y="1624300"/>
            <a:ext cx="2771775" cy="110490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8"/>
          <p:cNvSpPr txBox="1"/>
          <p:nvPr/>
        </p:nvSpPr>
        <p:spPr>
          <a:xfrm>
            <a:off x="1975100" y="3517050"/>
            <a:ext cx="4714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E.g. http://thelatinlibrary.com</a:t>
            </a:r>
            <a:endParaRPr sz="24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Double-Click on a Word</a:t>
            </a:r>
            <a:endParaRPr/>
          </a:p>
        </p:txBody>
      </p:sp>
      <p:pic>
        <p:nvPicPr>
          <p:cNvPr id="94" name="Google Shape;9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9700" y="1186825"/>
            <a:ext cx="5124588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0"/>
          <p:cNvSpPr txBox="1"/>
          <p:nvPr>
            <p:ph type="title"/>
          </p:nvPr>
        </p:nvSpPr>
        <p:spPr>
          <a:xfrm>
            <a:off x="311700" y="2733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View Morphology and Short Definitions</a:t>
            </a:r>
            <a:endParaRPr/>
          </a:p>
        </p:txBody>
      </p:sp>
      <p:pic>
        <p:nvPicPr>
          <p:cNvPr id="100" name="Google Shape;10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7375" y="1017725"/>
            <a:ext cx="5147618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525" y="741213"/>
            <a:ext cx="8839199" cy="4270678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21"/>
          <p:cNvSpPr txBox="1"/>
          <p:nvPr>
            <p:ph type="title"/>
          </p:nvPr>
        </p:nvSpPr>
        <p:spPr>
          <a:xfrm>
            <a:off x="311700" y="757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Delve into Grammar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